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notesMasterIdLst>
    <p:notesMasterId r:id="rId15"/>
  </p:notesMasterIdLst>
  <p:sldIdLst>
    <p:sldId id="256" r:id="rId2"/>
    <p:sldId id="257" r:id="rId3"/>
    <p:sldId id="266" r:id="rId4"/>
    <p:sldId id="267" r:id="rId5"/>
    <p:sldId id="258" r:id="rId6"/>
    <p:sldId id="259" r:id="rId7"/>
    <p:sldId id="268" r:id="rId8"/>
    <p:sldId id="264" r:id="rId9"/>
    <p:sldId id="260" r:id="rId10"/>
    <p:sldId id="263" r:id="rId11"/>
    <p:sldId id="265" r:id="rId12"/>
    <p:sldId id="261" r:id="rId13"/>
    <p:sldId id="26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8" autoAdjust="0"/>
    <p:restoredTop sz="72697" autoAdjust="0"/>
  </p:normalViewPr>
  <p:slideViewPr>
    <p:cSldViewPr snapToGrid="0">
      <p:cViewPr varScale="1">
        <p:scale>
          <a:sx n="53" d="100"/>
          <a:sy n="53" d="100"/>
        </p:scale>
        <p:origin x="14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EBA315-8472-4A0C-95A0-00BBB4193911}" type="datetimeFigureOut">
              <a:rPr lang="hu-HU" smtClean="0"/>
              <a:t>2017. 10. 02.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6F54D7-0891-4D27-B831-46D62A033C9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6390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altLang="hu-HU" dirty="0" smtClean="0"/>
              <a:t>Combining the Real and Virtual Worlds</a:t>
            </a:r>
            <a:endParaRPr lang="hu-HU" altLang="hu-HU" dirty="0" smtClean="0"/>
          </a:p>
          <a:p>
            <a: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hu-HU" sz="1200" b="1" dirty="0" smtClean="0">
                <a:solidFill>
                  <a:srgbClr val="FFFFFF"/>
                </a:solidFill>
              </a:rPr>
              <a:t>Augmented reality</a:t>
            </a:r>
            <a:r>
              <a:rPr lang="en-US" altLang="hu-HU" sz="1200" dirty="0" smtClean="0">
                <a:solidFill>
                  <a:srgbClr val="FFFFFF"/>
                </a:solidFill>
              </a:rPr>
              <a:t> (</a:t>
            </a:r>
            <a:r>
              <a:rPr lang="en-US" altLang="hu-HU" sz="1200" b="1" dirty="0" smtClean="0">
                <a:solidFill>
                  <a:srgbClr val="FFFFFF"/>
                </a:solidFill>
              </a:rPr>
              <a:t>AR</a:t>
            </a:r>
            <a:r>
              <a:rPr lang="en-US" altLang="hu-HU" sz="1200" dirty="0" smtClean="0">
                <a:solidFill>
                  <a:srgbClr val="FFFFFF"/>
                </a:solidFill>
              </a:rPr>
              <a:t>) is a field of computer research which deals with the combination of real-world and computer-generated data. At present, most AR research is concerned with the use of live video imagery which is digitally processed and "augmented" by the addition of computer-generated graphics. Advanced research includes the use of motion-tracking data, fiducial marker recognition using machine vision, and the construction of controlled environments containing any number of sensors and actuators.</a:t>
            </a:r>
            <a:r>
              <a:rPr lang="en-US" altLang="hu-HU" sz="1200" dirty="0" smtClean="0"/>
              <a:t> </a:t>
            </a:r>
          </a:p>
          <a:p>
            <a:pPr eaLnBrk="1" hangingPunct="1">
              <a:lnSpc>
                <a:spcPct val="90000"/>
              </a:lnSpc>
              <a:defRPr/>
            </a:pPr>
            <a:endParaRPr lang="hu-HU" sz="1200" b="1" dirty="0" smtClean="0"/>
          </a:p>
          <a:p>
            <a:pPr eaLnBrk="1" hangingPunct="1">
              <a:lnSpc>
                <a:spcPct val="90000"/>
              </a:lnSpc>
              <a:defRPr/>
            </a:pPr>
            <a:endParaRPr lang="hu-HU" sz="1200" b="1" dirty="0" smtClean="0"/>
          </a:p>
          <a:p>
            <a:pPr eaLnBrk="1" hangingPunct="1">
              <a:lnSpc>
                <a:spcPct val="90000"/>
              </a:lnSpc>
              <a:defRPr/>
            </a:pPr>
            <a:endParaRPr lang="hu-HU" sz="1200" b="1" dirty="0" smtClean="0"/>
          </a:p>
          <a:p>
            <a:pPr eaLnBrk="1" hangingPunct="1">
              <a:lnSpc>
                <a:spcPct val="90000"/>
              </a:lnSpc>
              <a:defRPr/>
            </a:pPr>
            <a:endParaRPr lang="hu-HU" sz="1200" b="1" dirty="0" smtClean="0"/>
          </a:p>
          <a:p>
            <a:pPr eaLnBrk="1" hangingPunct="1">
              <a:lnSpc>
                <a:spcPct val="90000"/>
              </a:lnSpc>
              <a:defRPr/>
            </a:pPr>
            <a:endParaRPr lang="hu-HU" sz="1200" b="1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sz="1200" b="1" dirty="0" smtClean="0"/>
              <a:t>Augmented reality</a:t>
            </a:r>
            <a:r>
              <a:rPr lang="en-US" sz="1200" dirty="0" smtClean="0"/>
              <a:t> (</a:t>
            </a:r>
            <a:r>
              <a:rPr lang="en-US" sz="1200" b="1" dirty="0" smtClean="0"/>
              <a:t>AR</a:t>
            </a:r>
            <a:r>
              <a:rPr lang="en-US" sz="1200" dirty="0" smtClean="0"/>
              <a:t>) is a field of computer research which deals with the combination of real-world and computer-generated data.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sz="1200" dirty="0" smtClean="0"/>
          </a:p>
          <a:p>
            <a:pPr eaLnBrk="1" hangingPunct="1">
              <a:lnSpc>
                <a:spcPct val="90000"/>
              </a:lnSpc>
              <a:defRPr/>
            </a:pPr>
            <a:r>
              <a:rPr lang="en-US" sz="1200" dirty="0" smtClean="0"/>
              <a:t>Most of the AR research is currently concerned with the use of video imagery which is digitally processed and augmented by adding computer-generated graphics.</a:t>
            </a:r>
          </a:p>
          <a:p>
            <a:endParaRPr lang="hu-HU" dirty="0" smtClean="0"/>
          </a:p>
          <a:p>
            <a:endParaRPr lang="hu-HU" dirty="0" smtClean="0"/>
          </a:p>
          <a:p>
            <a:pPr lvl="1" eaLnBrk="1" hangingPunct="1">
              <a:defRPr/>
            </a:pPr>
            <a:r>
              <a:rPr lang="en-US" sz="2400" dirty="0" smtClean="0"/>
              <a:t>Combines real and virtual world aspects</a:t>
            </a:r>
          </a:p>
          <a:p>
            <a:pPr lvl="1" eaLnBrk="1" hangingPunct="1">
              <a:defRPr/>
            </a:pPr>
            <a:r>
              <a:rPr lang="en-US" sz="2400" dirty="0" smtClean="0"/>
              <a:t>Is interactive in real-time</a:t>
            </a:r>
          </a:p>
          <a:p>
            <a:pPr lvl="1" eaLnBrk="1" hangingPunct="1">
              <a:defRPr/>
            </a:pPr>
            <a:r>
              <a:rPr lang="en-US" sz="2400" dirty="0" smtClean="0"/>
              <a:t>Is registered in three dimensions</a:t>
            </a:r>
          </a:p>
          <a:p>
            <a:endParaRPr lang="hu-HU" dirty="0" smtClean="0"/>
          </a:p>
          <a:p>
            <a:pPr>
              <a:lnSpc>
                <a:spcPct val="90000"/>
              </a:lnSpc>
            </a:pPr>
            <a:r>
              <a:rPr lang="en-US" altLang="hu-HU" sz="2800" dirty="0" smtClean="0"/>
              <a:t>A combination of </a:t>
            </a:r>
          </a:p>
          <a:p>
            <a:pPr lvl="1">
              <a:lnSpc>
                <a:spcPct val="90000"/>
              </a:lnSpc>
            </a:pPr>
            <a:r>
              <a:rPr lang="en-US" altLang="hu-HU" sz="2400" dirty="0" smtClean="0"/>
              <a:t>a real scene viewed by a user and </a:t>
            </a:r>
          </a:p>
          <a:p>
            <a:pPr lvl="1">
              <a:lnSpc>
                <a:spcPct val="90000"/>
              </a:lnSpc>
            </a:pPr>
            <a:r>
              <a:rPr lang="en-US" altLang="hu-HU" sz="2400" dirty="0" smtClean="0"/>
              <a:t>a virtual scene generated by a computer that augments the scene with additional information.</a:t>
            </a:r>
            <a:endParaRPr lang="hu-HU" altLang="hu-HU" sz="2400" dirty="0" smtClean="0"/>
          </a:p>
          <a:p>
            <a:pPr lvl="1">
              <a:lnSpc>
                <a:spcPct val="90000"/>
              </a:lnSpc>
            </a:pPr>
            <a:endParaRPr lang="hu-HU" altLang="hu-HU" sz="2400" dirty="0" smtClean="0"/>
          </a:p>
          <a:p>
            <a:pPr lvl="1">
              <a:lnSpc>
                <a:spcPct val="90000"/>
              </a:lnSpc>
            </a:pPr>
            <a:endParaRPr lang="hu-HU" altLang="hu-HU" sz="2400" dirty="0" smtClean="0"/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hu-HU" sz="2400" b="1" dirty="0" smtClean="0">
                <a:solidFill>
                  <a:srgbClr val="FFFFFF"/>
                </a:solidFill>
              </a:rPr>
              <a:t>Augmented reality</a:t>
            </a:r>
            <a:r>
              <a:rPr lang="en-US" altLang="hu-HU" sz="2400" dirty="0" smtClean="0">
                <a:solidFill>
                  <a:srgbClr val="FFFFFF"/>
                </a:solidFill>
              </a:rPr>
              <a:t> (</a:t>
            </a:r>
            <a:r>
              <a:rPr lang="en-US" altLang="hu-HU" sz="2400" b="1" dirty="0" smtClean="0">
                <a:solidFill>
                  <a:srgbClr val="FFFFFF"/>
                </a:solidFill>
              </a:rPr>
              <a:t>AR</a:t>
            </a:r>
            <a:r>
              <a:rPr lang="en-US" altLang="hu-HU" sz="2400" dirty="0" smtClean="0">
                <a:solidFill>
                  <a:srgbClr val="FFFFFF"/>
                </a:solidFill>
              </a:rPr>
              <a:t>) is a field of computer research which deals with the combination of real-world and computer-generated data. At present, most AR research is concerned with the use of live video imagery which is digitally processed and "augmented" by the addition of computer-generated graphics. Advanced research includes the use of motion-tracking data, fiducial marker recognition using machine vision, and the construction of controlled environments containing any number of sensors and actuators.</a:t>
            </a:r>
            <a:r>
              <a:rPr lang="en-US" altLang="hu-HU" sz="2400" dirty="0" smtClean="0"/>
              <a:t> </a:t>
            </a:r>
          </a:p>
          <a:p>
            <a:pPr lvl="1">
              <a:lnSpc>
                <a:spcPct val="90000"/>
              </a:lnSpc>
            </a:pPr>
            <a:endParaRPr lang="en-US" altLang="hu-HU" sz="2400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6F54D7-0891-4D27-B831-46D62A033C92}" type="slidenum">
              <a:rPr lang="hu-HU" smtClean="0"/>
              <a:t>9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21757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Virtual Reality (VR)</a:t>
            </a:r>
          </a:p>
          <a:p>
            <a:pPr marL="457200" lvl="1" indent="0">
              <a:buNone/>
            </a:pPr>
            <a:r>
              <a:rPr lang="en-US" dirty="0" smtClean="0"/>
              <a:t> a computer generated, interactive, 3D environment in which a person is immersed : virtual, interactive and immersive</a:t>
            </a:r>
          </a:p>
          <a:p>
            <a:r>
              <a:rPr lang="en-US" dirty="0" smtClean="0"/>
              <a:t>Augmented Reality (AR) </a:t>
            </a:r>
          </a:p>
          <a:p>
            <a:pPr marL="457200" lvl="1" indent="0">
              <a:buNone/>
            </a:pPr>
            <a:r>
              <a:rPr lang="en-US" dirty="0" smtClean="0"/>
              <a:t>Supplements the real world with the virtual(computer generated) objects that appear to coexist in the same space as the real world.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6F54D7-0891-4D27-B831-46D62A033C92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81139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hu-HU" sz="2800" dirty="0" smtClean="0"/>
              <a:t>Two performance criteria are placed on the system:</a:t>
            </a:r>
          </a:p>
          <a:p>
            <a:pPr>
              <a:lnSpc>
                <a:spcPct val="90000"/>
              </a:lnSpc>
            </a:pPr>
            <a:r>
              <a:rPr lang="en-US" altLang="hu-HU" sz="2800" dirty="0" smtClean="0"/>
              <a:t>Update rate for generating the augmenting image</a:t>
            </a:r>
          </a:p>
          <a:p>
            <a:pPr>
              <a:lnSpc>
                <a:spcPct val="90000"/>
              </a:lnSpc>
            </a:pPr>
            <a:r>
              <a:rPr lang="en-US" altLang="hu-HU" sz="2800" dirty="0" smtClean="0"/>
              <a:t>Accuracy of the registration of the real and virtual image</a:t>
            </a:r>
          </a:p>
          <a:p>
            <a:pPr lvl="1">
              <a:lnSpc>
                <a:spcPct val="90000"/>
              </a:lnSpc>
            </a:pPr>
            <a:r>
              <a:rPr lang="en-US" altLang="hu-HU" sz="2400" dirty="0" smtClean="0"/>
              <a:t>Update rate can limit registration accuracy as well</a:t>
            </a:r>
          </a:p>
          <a:p>
            <a:pPr lvl="1">
              <a:lnSpc>
                <a:spcPct val="90000"/>
              </a:lnSpc>
            </a:pPr>
            <a:r>
              <a:rPr lang="en-US" altLang="hu-HU" sz="2400" dirty="0" smtClean="0"/>
              <a:t>Brooks paper – “1 </a:t>
            </a:r>
            <a:r>
              <a:rPr lang="en-US" altLang="hu-HU" sz="2400" dirty="0" err="1" smtClean="0"/>
              <a:t>ms</a:t>
            </a:r>
            <a:r>
              <a:rPr lang="en-US" altLang="hu-HU" sz="2400" dirty="0" smtClean="0"/>
              <a:t> = 1mm error”</a:t>
            </a:r>
          </a:p>
          <a:p>
            <a:endParaRPr lang="hu-HU" dirty="0" smtClean="0"/>
          </a:p>
          <a:p>
            <a:pPr>
              <a:buFontTx/>
              <a:buNone/>
            </a:pPr>
            <a:r>
              <a:rPr lang="en-US" altLang="hu-HU" dirty="0" smtClean="0"/>
              <a:t>Failures in registration due to:</a:t>
            </a:r>
          </a:p>
          <a:p>
            <a:pPr lvl="1"/>
            <a:r>
              <a:rPr lang="en-US" altLang="hu-HU" dirty="0" smtClean="0"/>
              <a:t>Noise</a:t>
            </a:r>
          </a:p>
          <a:p>
            <a:pPr lvl="2"/>
            <a:r>
              <a:rPr lang="en-US" altLang="hu-HU" dirty="0" smtClean="0"/>
              <a:t>Position and pose of camera with respect to the real scene</a:t>
            </a:r>
          </a:p>
          <a:p>
            <a:pPr lvl="1"/>
            <a:r>
              <a:rPr lang="en-US" altLang="hu-HU" dirty="0" smtClean="0"/>
              <a:t>Image distortions</a:t>
            </a:r>
          </a:p>
          <a:p>
            <a:pPr lvl="1"/>
            <a:r>
              <a:rPr lang="en-US" altLang="hu-HU" dirty="0" smtClean="0"/>
              <a:t>Time delays</a:t>
            </a:r>
          </a:p>
          <a:p>
            <a:pPr lvl="2"/>
            <a:r>
              <a:rPr lang="en-US" altLang="hu-HU" dirty="0" smtClean="0"/>
              <a:t>In calculating the camera position</a:t>
            </a:r>
            <a:endParaRPr lang="hu-HU" altLang="hu-HU" dirty="0" smtClean="0"/>
          </a:p>
          <a:p>
            <a:pPr lvl="2"/>
            <a:endParaRPr lang="hu-HU" altLang="hu-HU" dirty="0" smtClean="0"/>
          </a:p>
          <a:p>
            <a:pPr lvl="2"/>
            <a:endParaRPr lang="hu-HU" altLang="hu-HU" dirty="0" smtClean="0"/>
          </a:p>
          <a:p>
            <a:pPr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Programming Physics</a:t>
            </a:r>
          </a:p>
          <a:p>
            <a:pPr lvl="1"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Programmer must be able to write code based on physical input and output</a:t>
            </a:r>
          </a:p>
          <a:p>
            <a:pPr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Cost</a:t>
            </a:r>
          </a:p>
          <a:p>
            <a:pPr lvl="1"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Currently you can only partner or license with companies like Total Immersion</a:t>
            </a:r>
          </a:p>
          <a:p>
            <a:pPr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Under Development</a:t>
            </a:r>
          </a:p>
          <a:p>
            <a:pPr lvl="1"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The research is still under development</a:t>
            </a:r>
          </a:p>
          <a:p>
            <a:pPr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Graphics</a:t>
            </a:r>
          </a:p>
          <a:p>
            <a:pPr lvl="1"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When including more detailed graphics, processing can be more intense</a:t>
            </a:r>
          </a:p>
          <a:p>
            <a:pPr lvl="2"/>
            <a:endParaRPr lang="en-US" altLang="hu-HU" dirty="0" smtClean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6F54D7-0891-4D27-B831-46D62A033C92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291852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Combines real-world environments and virtual reality</a:t>
            </a:r>
          </a:p>
          <a:p>
            <a:pPr lvl="1"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Real-world environments can interact with virtual objects.</a:t>
            </a:r>
          </a:p>
          <a:p>
            <a:pPr lvl="1"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Virtual objects will respond to real-world physical  actions.</a:t>
            </a:r>
            <a:endParaRPr lang="hu-HU" altLang="hu-HU" sz="2000" dirty="0" smtClean="0">
              <a:solidFill>
                <a:srgbClr val="FFFFFF"/>
              </a:solidFill>
            </a:endParaRPr>
          </a:p>
          <a:p>
            <a:pPr lvl="1">
              <a:buFontTx/>
              <a:buChar char="•"/>
            </a:pPr>
            <a:endParaRPr lang="en-US" altLang="hu-HU" sz="2000" dirty="0" smtClean="0">
              <a:solidFill>
                <a:srgbClr val="FFFFFF"/>
              </a:solidFill>
            </a:endParaRPr>
          </a:p>
          <a:p>
            <a:pPr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Interactive in real-time </a:t>
            </a:r>
          </a:p>
          <a:p>
            <a:pPr lvl="1"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Real time processing</a:t>
            </a:r>
          </a:p>
          <a:p>
            <a:pPr lvl="1"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Data can be generated in real time</a:t>
            </a:r>
            <a:endParaRPr lang="hu-HU" altLang="hu-HU" sz="2000" dirty="0" smtClean="0">
              <a:solidFill>
                <a:srgbClr val="FFFFFF"/>
              </a:solidFill>
            </a:endParaRPr>
          </a:p>
          <a:p>
            <a:pPr lvl="1">
              <a:buFontTx/>
              <a:buChar char="•"/>
            </a:pPr>
            <a:endParaRPr lang="en-US" altLang="hu-HU" sz="2000" dirty="0" smtClean="0">
              <a:solidFill>
                <a:srgbClr val="FFFFFF"/>
              </a:solidFill>
            </a:endParaRPr>
          </a:p>
          <a:p>
            <a:pPr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Registered in three dimensions </a:t>
            </a:r>
          </a:p>
          <a:p>
            <a:pPr lvl="1"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Imagery is in 3D</a:t>
            </a:r>
          </a:p>
          <a:p>
            <a:pPr lvl="1">
              <a:buFontTx/>
              <a:buChar char="•"/>
            </a:pPr>
            <a:r>
              <a:rPr lang="en-US" altLang="hu-HU" sz="2000" dirty="0" smtClean="0">
                <a:solidFill>
                  <a:srgbClr val="FFFFFF"/>
                </a:solidFill>
              </a:rPr>
              <a:t>Graphics and Models are created by Designers</a:t>
            </a:r>
          </a:p>
          <a:p>
            <a:endParaRPr lang="hu-HU" dirty="0" smtClean="0"/>
          </a:p>
          <a:p>
            <a:r>
              <a:rPr lang="hu-HU" dirty="0" err="1" smtClean="0"/>
              <a:t>Kézségfejlesztő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6F54D7-0891-4D27-B831-46D62A033C92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62824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566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04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10/2/2017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06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10/2/2017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45423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10/2/2017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891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83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612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16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10/2/2017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93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675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10/2/2017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5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057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645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31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628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737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64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912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err="1" smtClean="0"/>
              <a:t>Builderz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6265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Ar</a:t>
            </a:r>
            <a:r>
              <a:rPr lang="hu-HU" dirty="0" smtClean="0"/>
              <a:t> </a:t>
            </a:r>
            <a:r>
              <a:rPr lang="hu-HU" dirty="0" err="1" smtClean="0"/>
              <a:t>vs</a:t>
            </a:r>
            <a:r>
              <a:rPr lang="hu-HU" dirty="0" smtClean="0"/>
              <a:t> VR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2938" y="2286000"/>
            <a:ext cx="6514282" cy="45720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591" y="1246608"/>
            <a:ext cx="6918223" cy="561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67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Hátrányai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358855" y="2833875"/>
            <a:ext cx="5147345" cy="4024125"/>
          </a:xfrm>
        </p:spPr>
        <p:txBody>
          <a:bodyPr/>
          <a:lstStyle/>
          <a:p>
            <a:r>
              <a:rPr lang="hu-HU" dirty="0" smtClean="0"/>
              <a:t>Számításigényes</a:t>
            </a:r>
          </a:p>
          <a:p>
            <a:r>
              <a:rPr lang="hu-HU" dirty="0" smtClean="0"/>
              <a:t>Pontosság</a:t>
            </a:r>
          </a:p>
          <a:p>
            <a:r>
              <a:rPr lang="hu-HU" dirty="0" smtClean="0"/>
              <a:t>Kép minősége</a:t>
            </a:r>
          </a:p>
          <a:p>
            <a:r>
              <a:rPr lang="hu-HU" dirty="0" smtClean="0"/>
              <a:t>Költséges</a:t>
            </a:r>
          </a:p>
          <a:p>
            <a:pPr marL="0" indent="0">
              <a:buNone/>
            </a:pPr>
            <a:endParaRPr lang="hu-HU" dirty="0" smtClean="0"/>
          </a:p>
          <a:p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884" y="2465906"/>
            <a:ext cx="3481431" cy="348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508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Az </a:t>
            </a:r>
            <a:r>
              <a:rPr lang="hu-HU" dirty="0" err="1" smtClean="0"/>
              <a:t>ar</a:t>
            </a:r>
            <a:r>
              <a:rPr lang="hu-HU" dirty="0" smtClean="0"/>
              <a:t> előnyei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936171" y="2392789"/>
            <a:ext cx="4240924" cy="4024125"/>
          </a:xfrm>
        </p:spPr>
        <p:txBody>
          <a:bodyPr/>
          <a:lstStyle/>
          <a:p>
            <a:r>
              <a:rPr lang="hu-HU" dirty="0" smtClean="0"/>
              <a:t>Interaktív</a:t>
            </a:r>
          </a:p>
          <a:p>
            <a:r>
              <a:rPr lang="hu-HU" dirty="0" smtClean="0"/>
              <a:t>Készségfejlesztő</a:t>
            </a:r>
          </a:p>
          <a:p>
            <a:r>
              <a:rPr lang="hu-HU" dirty="0" smtClean="0"/>
              <a:t>Valós idejű</a:t>
            </a:r>
          </a:p>
          <a:p>
            <a:endParaRPr lang="hu-HU" dirty="0" smtClean="0"/>
          </a:p>
          <a:p>
            <a:pPr marL="0" indent="0">
              <a:buNone/>
            </a:pPr>
            <a:endParaRPr lang="hu-HU" dirty="0" smtClean="0"/>
          </a:p>
          <a:p>
            <a:pPr marL="0" indent="0">
              <a:buNone/>
            </a:pPr>
            <a:endParaRPr lang="hu-HU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470" y="2057401"/>
            <a:ext cx="6965730" cy="469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23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Célcsoport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7212724" y="2398273"/>
            <a:ext cx="4293476" cy="1288869"/>
          </a:xfrm>
        </p:spPr>
        <p:txBody>
          <a:bodyPr/>
          <a:lstStyle/>
          <a:p>
            <a:r>
              <a:rPr lang="hu-HU" dirty="0" smtClean="0"/>
              <a:t>Fiatalok</a:t>
            </a:r>
          </a:p>
          <a:p>
            <a:r>
              <a:rPr lang="hu-HU" dirty="0" smtClean="0"/>
              <a:t>Felnőttek	</a:t>
            </a:r>
          </a:p>
          <a:p>
            <a:r>
              <a:rPr lang="hu-HU" dirty="0" smtClean="0"/>
              <a:t>Idősek</a:t>
            </a:r>
            <a:endParaRPr lang="hu-HU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520" y="1563362"/>
            <a:ext cx="3613322" cy="504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143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bevezetés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85800" y="2194560"/>
            <a:ext cx="4903076" cy="4024125"/>
          </a:xfrm>
        </p:spPr>
        <p:txBody>
          <a:bodyPr/>
          <a:lstStyle/>
          <a:p>
            <a:r>
              <a:rPr lang="hu-HU" dirty="0"/>
              <a:t>A </a:t>
            </a:r>
            <a:r>
              <a:rPr lang="hu-HU" dirty="0" smtClean="0"/>
              <a:t>projekt</a:t>
            </a:r>
          </a:p>
          <a:p>
            <a:r>
              <a:rPr lang="hu-HU" dirty="0" smtClean="0"/>
              <a:t>Technológiák</a:t>
            </a:r>
          </a:p>
          <a:p>
            <a:r>
              <a:rPr lang="hu-HU" dirty="0" smtClean="0"/>
              <a:t>AR</a:t>
            </a:r>
          </a:p>
          <a:p>
            <a:r>
              <a:rPr lang="hu-HU" dirty="0" smtClean="0"/>
              <a:t>Előnyök és Hátrányok</a:t>
            </a:r>
          </a:p>
          <a:p>
            <a:r>
              <a:rPr lang="hu-HU" dirty="0" smtClean="0"/>
              <a:t>Célcsoport</a:t>
            </a:r>
          </a:p>
          <a:p>
            <a:endParaRPr lang="hu-HU" dirty="0"/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955" y="535533"/>
            <a:ext cx="9519398" cy="632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21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 projekt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7282542" y="2194560"/>
            <a:ext cx="4223657" cy="4024125"/>
          </a:xfrm>
        </p:spPr>
        <p:txBody>
          <a:bodyPr/>
          <a:lstStyle/>
          <a:p>
            <a:r>
              <a:rPr lang="hu-HU" dirty="0" err="1" smtClean="0"/>
              <a:t>Block</a:t>
            </a:r>
            <a:r>
              <a:rPr lang="hu-HU" dirty="0" smtClean="0"/>
              <a:t> Overflow</a:t>
            </a:r>
          </a:p>
          <a:p>
            <a:r>
              <a:rPr lang="hu-HU" dirty="0" smtClean="0"/>
              <a:t>Készségfejlesztő játék</a:t>
            </a:r>
          </a:p>
          <a:p>
            <a:r>
              <a:rPr lang="hu-HU" dirty="0" smtClean="0"/>
              <a:t>Valós időben</a:t>
            </a:r>
          </a:p>
          <a:p>
            <a:r>
              <a:rPr lang="hu-HU" dirty="0" smtClean="0"/>
              <a:t>Kreatív és </a:t>
            </a:r>
            <a:r>
              <a:rPr lang="hu-HU" dirty="0" err="1" smtClean="0"/>
              <a:t>Challenge</a:t>
            </a:r>
            <a:r>
              <a:rPr lang="hu-HU" dirty="0" smtClean="0"/>
              <a:t> mód</a:t>
            </a:r>
          </a:p>
          <a:p>
            <a:r>
              <a:rPr lang="hu-HU" dirty="0" smtClean="0"/>
              <a:t>Ranglista</a:t>
            </a:r>
          </a:p>
          <a:p>
            <a:pPr marL="0" indent="0">
              <a:buNone/>
            </a:pPr>
            <a:endParaRPr lang="hu-HU" dirty="0"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744" y="914400"/>
            <a:ext cx="8057015" cy="604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Koncepció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62" y="2057401"/>
            <a:ext cx="7727324" cy="4172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892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Mik a terveink a </a:t>
            </a:r>
            <a:r>
              <a:rPr lang="hu-HU" dirty="0"/>
              <a:t>projekttel</a:t>
            </a: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19" y="764373"/>
            <a:ext cx="6603782" cy="6603782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6097" y="2285999"/>
            <a:ext cx="4288272" cy="338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9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Felhasznált Technológiák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71" y="1781503"/>
            <a:ext cx="6956554" cy="1865687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71" y="3938853"/>
            <a:ext cx="7375300" cy="2679809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754" y="1573924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3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Tracking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935" y="1410887"/>
            <a:ext cx="6827765" cy="506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90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Miért Ezeket Használjuk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16472" y="2333205"/>
            <a:ext cx="4958255" cy="4024125"/>
          </a:xfrm>
        </p:spPr>
        <p:txBody>
          <a:bodyPr/>
          <a:lstStyle/>
          <a:p>
            <a:r>
              <a:rPr lang="hu-HU" dirty="0" smtClean="0"/>
              <a:t>Hatékony</a:t>
            </a:r>
          </a:p>
          <a:p>
            <a:r>
              <a:rPr lang="hu-HU" dirty="0" smtClean="0"/>
              <a:t>Licence</a:t>
            </a:r>
          </a:p>
          <a:p>
            <a:r>
              <a:rPr lang="hu-HU" dirty="0" smtClean="0"/>
              <a:t>Sokoldalúság</a:t>
            </a:r>
          </a:p>
          <a:p>
            <a:r>
              <a:rPr lang="hu-HU" dirty="0" smtClean="0"/>
              <a:t>Bővíthetőség</a:t>
            </a:r>
          </a:p>
          <a:p>
            <a:r>
              <a:rPr lang="hu-HU" dirty="0" smtClean="0"/>
              <a:t>Folyamatosan fejlődő</a:t>
            </a:r>
            <a:r>
              <a:rPr lang="hu-HU" dirty="0"/>
              <a:t/>
            </a:r>
            <a:br>
              <a:rPr lang="hu-HU" dirty="0"/>
            </a:br>
            <a:r>
              <a:rPr lang="hu-HU" dirty="0" smtClean="0"/>
              <a:t>technológiák</a:t>
            </a:r>
          </a:p>
        </p:txBody>
      </p:sp>
      <p:pic>
        <p:nvPicPr>
          <p:cNvPr id="5" name="Kép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685" y="946453"/>
            <a:ext cx="10296998" cy="6797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1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Mi Az AR?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7606860" y="2300284"/>
            <a:ext cx="5468007" cy="4024125"/>
          </a:xfrm>
        </p:spPr>
        <p:txBody>
          <a:bodyPr/>
          <a:lstStyle/>
          <a:p>
            <a:r>
              <a:rPr lang="hu-HU" dirty="0" smtClean="0"/>
              <a:t>Valós és Virtuális </a:t>
            </a:r>
            <a:br>
              <a:rPr lang="hu-HU" dirty="0" smtClean="0"/>
            </a:br>
            <a:r>
              <a:rPr lang="hu-HU" dirty="0" smtClean="0"/>
              <a:t>világ kombinálása</a:t>
            </a:r>
          </a:p>
          <a:p>
            <a:r>
              <a:rPr lang="hu-HU" dirty="0" smtClean="0"/>
              <a:t>Interaktív</a:t>
            </a:r>
          </a:p>
          <a:p>
            <a:r>
              <a:rPr lang="hu-HU" dirty="0" smtClean="0"/>
              <a:t>Valós idejű</a:t>
            </a:r>
            <a:endParaRPr lang="hu-HU" dirty="0"/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3168" y="1552907"/>
            <a:ext cx="8924296" cy="551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043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ondenzcsík">
  <a:themeElements>
    <a:clrScheme name="Kondenzcsík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Kondenzcsík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denzcsík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TM04033937[[fn=Kondenzcsík]]</Template>
  <TotalTime>252</TotalTime>
  <Words>554</Words>
  <Application>Microsoft Office PowerPoint</Application>
  <PresentationFormat>Szélesvásznú</PresentationFormat>
  <Paragraphs>107</Paragraphs>
  <Slides>13</Slides>
  <Notes>4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</vt:lpstr>
      <vt:lpstr>Kondenzcsík</vt:lpstr>
      <vt:lpstr>Builderz</vt:lpstr>
      <vt:lpstr>bevezetés</vt:lpstr>
      <vt:lpstr>A projekt</vt:lpstr>
      <vt:lpstr>Koncepció</vt:lpstr>
      <vt:lpstr>Mik a terveink a projekttel</vt:lpstr>
      <vt:lpstr>Felhasznált Technológiák</vt:lpstr>
      <vt:lpstr>Tracking</vt:lpstr>
      <vt:lpstr>Miért Ezeket Használjuk</vt:lpstr>
      <vt:lpstr>Mi Az AR?</vt:lpstr>
      <vt:lpstr>Ar vs VR</vt:lpstr>
      <vt:lpstr>Hátrányai</vt:lpstr>
      <vt:lpstr>Az ar előnyei</vt:lpstr>
      <vt:lpstr>Célcsoport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Builderz</dc:title>
  <dc:creator>Andrew</dc:creator>
  <cp:lastModifiedBy>Windows-felhasználó</cp:lastModifiedBy>
  <cp:revision>30</cp:revision>
  <dcterms:created xsi:type="dcterms:W3CDTF">2017-09-30T15:29:48Z</dcterms:created>
  <dcterms:modified xsi:type="dcterms:W3CDTF">2017-10-02T13:01:57Z</dcterms:modified>
</cp:coreProperties>
</file>

<file path=docProps/thumbnail.jpeg>
</file>